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67" r:id="rId2"/>
    <p:sldId id="268" r:id="rId3"/>
    <p:sldId id="258" r:id="rId4"/>
    <p:sldId id="265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 autoAdjust="0"/>
    <p:restoredTop sz="90929"/>
  </p:normalViewPr>
  <p:slideViewPr>
    <p:cSldViewPr>
      <p:cViewPr varScale="1">
        <p:scale>
          <a:sx n="104" d="100"/>
          <a:sy n="104" d="100"/>
        </p:scale>
        <p:origin x="-110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075E51-05DF-3E4A-9CA0-F54314C9FB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42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F51B47-BE4D-9A44-94D7-084E41EE4440}" type="slidenum">
              <a:rPr lang="en-US"/>
              <a:pPr/>
              <a:t>1</a:t>
            </a:fld>
            <a:endParaRPr lang="en-US"/>
          </a:p>
        </p:txBody>
      </p:sp>
      <p:sp>
        <p:nvSpPr>
          <p:cNvPr id="2662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67F4F5-DAB4-C849-82BC-28D9D335DFB7}" type="slidenum">
              <a:rPr lang="en-US"/>
              <a:pPr/>
              <a:t>3</a:t>
            </a:fld>
            <a:endParaRPr lang="en-US"/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4BC326-53E1-114A-AA0C-63A7143411FE}" type="slidenum">
              <a:rPr lang="en-US"/>
              <a:pPr/>
              <a:t>4</a:t>
            </a:fld>
            <a:endParaRPr lang="en-US"/>
          </a:p>
        </p:txBody>
      </p:sp>
      <p:sp>
        <p:nvSpPr>
          <p:cNvPr id="1945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5D860-5B3A-F84C-9A5F-BD313C922F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99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36AD2-CB2E-AD40-B2EE-F5BB709AD8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297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6C99B-0407-A949-AF22-38B5D182BB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ACD33-73D5-474A-AA36-554BB6A25F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0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02828-4B1D-AC48-A70B-055DCEB57B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0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6E94F-4439-1C43-B9BF-C9DFA4F389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7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897035-9959-C142-B2E8-251C1A2C38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0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0FE52-E445-5A4F-9729-837BF51870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23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5C6DA-BEC0-934D-B652-9B7C035FD0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156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5DE25-FA6E-C142-863A-8817837DC6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49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D90F6-7CD4-9F46-A53B-14E6CB82F3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64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E88BFF-573F-E74F-ACFA-9B93BB9E232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 typeface="Arial" charset="0"/>
              <a:buAutoNum type="arabicPeriod"/>
            </a:pPr>
            <a:r>
              <a:rPr lang="en-US" dirty="0"/>
              <a:t>Suppose you were offered a loan.  What would make you more inclined to accept it?</a:t>
            </a:r>
          </a:p>
          <a:p>
            <a:pPr marL="914400" lvl="1" indent="-457200">
              <a:lnSpc>
                <a:spcPct val="90000"/>
              </a:lnSpc>
              <a:buFont typeface="Arial" charset="0"/>
              <a:buAutoNum type="alphaLcParenR"/>
            </a:pPr>
            <a:r>
              <a:rPr lang="en-US" dirty="0"/>
              <a:t>a decrease in the loan</a:t>
            </a:r>
            <a:r>
              <a:rPr lang="ja-JP" altLang="en-US" dirty="0"/>
              <a:t>’</a:t>
            </a:r>
            <a:r>
              <a:rPr lang="en-US" dirty="0"/>
              <a:t>s interest rate?</a:t>
            </a:r>
          </a:p>
          <a:p>
            <a:pPr marL="914400" lvl="1" indent="-457200">
              <a:lnSpc>
                <a:spcPct val="90000"/>
              </a:lnSpc>
              <a:buFont typeface="Arial" charset="0"/>
              <a:buAutoNum type="alphaLcParenR"/>
            </a:pPr>
            <a:r>
              <a:rPr lang="en-US" dirty="0"/>
              <a:t>a decrease in your </a:t>
            </a:r>
            <a:r>
              <a:rPr lang="en-US" dirty="0" smtClean="0"/>
              <a:t>discount rate?</a:t>
            </a:r>
            <a:endParaRPr lang="en-US" dirty="0"/>
          </a:p>
          <a:p>
            <a:pPr marL="533400" indent="-533400">
              <a:lnSpc>
                <a:spcPct val="90000"/>
              </a:lnSpc>
              <a:buFont typeface="Arial" charset="0"/>
              <a:buAutoNum type="arabicPeriod"/>
            </a:pPr>
            <a:r>
              <a:rPr lang="en-US" dirty="0"/>
              <a:t>Why does the IRR of the following cash-flow not exist?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dirty="0"/>
              <a:t>Pay $250 now and pay $100 in two years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Projects (N p489)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Cost $100k, IRR=20%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Cost $200k, IRR=15%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Cost $50k, IRR=25%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Cost $100k, IRR=20%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Cost $100k, IRR=20%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Cost $100k, IRR=18%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Cost $300k, IRR=10%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Cost $300k, IRR=12%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Cost $50k, IRR=14%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Budget $650k</a:t>
            </a:r>
          </a:p>
          <a:p>
            <a:r>
              <a:rPr lang="en-US" dirty="0" smtClean="0"/>
              <a:t>MARR = IRR of highest ranked unfunded project</a:t>
            </a:r>
          </a:p>
        </p:txBody>
      </p:sp>
    </p:spTree>
    <p:extLst>
      <p:ext uri="{BB962C8B-B14F-4D97-AF65-F5344CB8AC3E}">
        <p14:creationId xmlns:p14="http://schemas.microsoft.com/office/powerpoint/2010/main" val="465804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534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IRR = d		</a:t>
            </a:r>
            <a:r>
              <a:rPr lang="en-US" sz="2800" dirty="0">
                <a:sym typeface="Symbol" charset="0"/>
              </a:rPr>
              <a:t></a:t>
            </a:r>
            <a:r>
              <a:rPr lang="en-US" sz="2800" dirty="0"/>
              <a:t>	NPV(d) = 0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For investments: NPV(d) &gt; 0 </a:t>
            </a:r>
            <a:r>
              <a:rPr lang="en-US" sz="2800" dirty="0">
                <a:sym typeface="Symbol" charset="0"/>
              </a:rPr>
              <a:t> IRR &gt; d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ym typeface="Symbol" charset="0"/>
              </a:rPr>
              <a:t>For loan: NPV(d) &gt; 0  IRR &lt; d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MARR = </a:t>
            </a:r>
            <a:r>
              <a:rPr lang="ja-JP" altLang="en-US" sz="2800" dirty="0"/>
              <a:t>“</a:t>
            </a:r>
            <a:r>
              <a:rPr lang="en-US" sz="2800" b="1" dirty="0"/>
              <a:t>M</a:t>
            </a:r>
            <a:r>
              <a:rPr lang="en-US" sz="2800" dirty="0"/>
              <a:t>inimum </a:t>
            </a:r>
            <a:r>
              <a:rPr lang="en-US" sz="2800" b="1" dirty="0"/>
              <a:t>A</a:t>
            </a:r>
            <a:r>
              <a:rPr lang="en-US" sz="2800" dirty="0"/>
              <a:t>ttractive </a:t>
            </a:r>
            <a:r>
              <a:rPr lang="en-US" sz="2800" b="1" dirty="0"/>
              <a:t>R</a:t>
            </a:r>
            <a:r>
              <a:rPr lang="en-US" sz="2800" dirty="0"/>
              <a:t>ate of </a:t>
            </a:r>
            <a:r>
              <a:rPr lang="en-US" sz="2800" b="1" dirty="0"/>
              <a:t>R</a:t>
            </a:r>
            <a:r>
              <a:rPr lang="en-US" sz="2800" dirty="0"/>
              <a:t>eturn</a:t>
            </a:r>
            <a:r>
              <a:rPr lang="ja-JP" altLang="en-US" sz="2800" dirty="0"/>
              <a:t>”</a:t>
            </a:r>
            <a:r>
              <a:rPr lang="en-US" sz="28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ja-JP" sz="2400" dirty="0" smtClean="0"/>
              <a:t>discount rate</a:t>
            </a:r>
          </a:p>
          <a:p>
            <a:pPr lvl="1">
              <a:lnSpc>
                <a:spcPct val="90000"/>
              </a:lnSpc>
            </a:pPr>
            <a:r>
              <a:rPr lang="ja-JP" altLang="en-US" sz="2400" dirty="0" smtClean="0"/>
              <a:t>“</a:t>
            </a:r>
            <a:r>
              <a:rPr lang="en-US" sz="2400" dirty="0"/>
              <a:t>external rate of return</a:t>
            </a:r>
            <a:r>
              <a:rPr lang="ja-JP" altLang="en-US" sz="2400" dirty="0"/>
              <a:t>”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rate of return of best external alternative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NPV &gt; 0 implies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project worth doing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Usual criterion: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alternative with largest NPV is best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More…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534400" cy="4114800"/>
          </a:xfrm>
        </p:spPr>
        <p:txBody>
          <a:bodyPr/>
          <a:lstStyle/>
          <a:p>
            <a:r>
              <a:rPr lang="en-US" sz="2400"/>
              <a:t>Investment project cashflows</a:t>
            </a:r>
          </a:p>
          <a:p>
            <a:pPr lvl="1"/>
            <a:r>
              <a:rPr lang="en-US" sz="2000"/>
              <a:t>first negative then positive and NPV(d) is …</a:t>
            </a:r>
          </a:p>
          <a:p>
            <a:pPr lvl="1">
              <a:buFontTx/>
              <a:buNone/>
            </a:pPr>
            <a:r>
              <a:rPr lang="en-US" sz="2000"/>
              <a:t>… decreasing</a:t>
            </a:r>
          </a:p>
          <a:p>
            <a:r>
              <a:rPr lang="en-US" sz="2400"/>
              <a:t>NPV(d) increasing for loans</a:t>
            </a:r>
          </a:p>
          <a:p>
            <a:r>
              <a:rPr lang="en-US" sz="2400"/>
              <a:t>IRR</a:t>
            </a:r>
          </a:p>
          <a:p>
            <a:pPr lvl="1"/>
            <a:r>
              <a:rPr lang="en-US" sz="2000"/>
              <a:t>Don</a:t>
            </a:r>
            <a:r>
              <a:rPr lang="ja-JP" altLang="en-US" sz="2000"/>
              <a:t>’</a:t>
            </a:r>
            <a:r>
              <a:rPr lang="en-US" sz="2000"/>
              <a:t>t need MARR.</a:t>
            </a:r>
          </a:p>
          <a:p>
            <a:pPr lvl="1"/>
            <a:r>
              <a:rPr lang="en-US" sz="2000"/>
              <a:t>Can be used in capital budgeting to set MARR.</a:t>
            </a:r>
          </a:p>
          <a:p>
            <a:pPr lvl="1"/>
            <a:r>
              <a:rPr lang="en-US" sz="2000"/>
              <a:t>Problematic when cashflows switch signs more than once </a:t>
            </a:r>
            <a:br>
              <a:rPr lang="en-US" sz="2000"/>
            </a:br>
            <a:r>
              <a:rPr lang="en-US" sz="2000"/>
              <a:t>(or never)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 New Roman"/>
        <a:ea typeface="ＭＳ Ｐゴシック"/>
        <a:cs typeface="ＭＳ Ｐゴシック"/>
      </a:majorFont>
      <a:minorFont>
        <a:latin typeface="Times New Roman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2670</TotalTime>
  <Words>201</Words>
  <Application>Microsoft Macintosh PowerPoint</Application>
  <PresentationFormat>On-screen Show (4:3)</PresentationFormat>
  <Paragraphs>43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ＭＳ Ｐゴシック</vt:lpstr>
      <vt:lpstr>Times New Roman</vt:lpstr>
      <vt:lpstr>Symbol</vt:lpstr>
      <vt:lpstr>Blank Presentation</vt:lpstr>
      <vt:lpstr>Question</vt:lpstr>
      <vt:lpstr>Potential Projects (N p489)</vt:lpstr>
      <vt:lpstr>Summary</vt:lpstr>
      <vt:lpstr>More…</vt:lpstr>
    </vt:vector>
  </TitlesOfParts>
  <Company>B 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problems</dc:title>
  <dc:creator>B A</dc:creator>
  <cp:lastModifiedBy>Benjamin</cp:lastModifiedBy>
  <cp:revision>15</cp:revision>
  <dcterms:created xsi:type="dcterms:W3CDTF">2011-01-14T19:49:11Z</dcterms:created>
  <dcterms:modified xsi:type="dcterms:W3CDTF">2012-10-29T19:41:51Z</dcterms:modified>
</cp:coreProperties>
</file>